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71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/>
        <a:ea typeface="+mn-ea"/>
        <a:cs typeface="Arial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/>
        <a:ea typeface="+mn-ea"/>
        <a:cs typeface="Arial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/>
        <a:ea typeface="+mn-ea"/>
        <a:cs typeface="Arial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/>
        <a:ea typeface="+mn-ea"/>
        <a:cs typeface="Arial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589"/>
    <p:restoredTop sz="94793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5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192" cy="73736192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presProps" Target="presProps.xml"  /><Relationship Id="rId13" Type="http://schemas.openxmlformats.org/officeDocument/2006/relationships/viewProps" Target="viewProps.xml"  /><Relationship Id="rId14" Type="http://schemas.openxmlformats.org/officeDocument/2006/relationships/theme" Target="theme/theme1.xml"  /><Relationship Id="rId15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 smtClean="0"/>
            </a:lvl1pPr>
          </a:lstStyle>
          <a:p>
            <a:pPr>
              <a:defRPr/>
            </a:pPr>
            <a:fld id="{81623BF7-C103-4BB0-A215-4A73D80C4EDA}" type="datetimeFigureOut">
              <a:rPr lang="ru-RU"/>
              <a:pPr>
                <a:defRPr/>
              </a:pPr>
              <a:t>11.04.2020</a:t>
            </a:fld>
            <a:endParaRPr lang="ru-RU"/>
          </a:p>
        </p:txBody>
      </p:sp>
      <p:sp>
        <p:nvSpPr>
          <p:cNvPr id="6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D3854D5-6652-4170-B991-6AF7FAD94B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F9FD9-4F67-4E83-92A0-0CD6D500C504}" type="datetimeFigureOut">
              <a:rPr lang="ru-RU"/>
              <a:pPr>
                <a:defRPr/>
              </a:pPr>
              <a:t>11.04.2020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E0279-964B-4C1D-BCE0-A8B4EEE374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E5706-8BB2-4394-8A6C-FFF81B8973FE}" type="datetimeFigureOut">
              <a:rPr lang="ru-RU"/>
              <a:pPr>
                <a:defRPr/>
              </a:pPr>
              <a:t>11.04.2020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1F6A8-0B13-4BAF-9626-2762578D6B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CDC02-27E8-4EC8-9CEE-E6E75F2F52C8}" type="datetimeFigureOut">
              <a:rPr lang="ru-RU"/>
              <a:pPr>
                <a:defRPr/>
              </a:pPr>
              <a:t>11.04.2020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964CA-5AEA-4758-92DC-D6DA8E07D8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8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Равнобедренный треугольник 7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6" name="Прямая соединительная линия 10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9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64F54-DE75-4861-B5F4-C79F0E1A37E0}" type="datetimeFigureOut">
              <a:rPr lang="ru-RU"/>
              <a:pPr>
                <a:defRPr/>
              </a:pPr>
              <a:t>11.04.2020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92E38-58C6-4C95-B9A7-C1AF085E63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87FF4-C6B4-431E-9E9F-AE1E7812FF39}" type="datetimeFigureOut">
              <a:rPr lang="ru-RU"/>
              <a:pPr>
                <a:defRPr/>
              </a:pPr>
              <a:t>11.04.2020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337AC-17AD-4EDC-BA47-FF6FF05B1C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728B7-98F4-44E3-B9C3-B4DD83307A1C}" type="datetimeFigureOut">
              <a:rPr lang="ru-RU"/>
              <a:pPr>
                <a:defRPr/>
              </a:pPr>
              <a:t>11.04.2020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20FD1338-EE01-4651-8931-A8DB69E513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891F5-462B-4CBD-9435-28154F8EB750}" type="datetimeFigureOut">
              <a:rPr lang="ru-RU"/>
              <a:pPr>
                <a:defRPr/>
              </a:pPr>
              <a:t>11.04.2020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8AF13-7D3A-4DB2-B71C-84B0CD3DAA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9F459-47CB-4FF3-9B54-293C0A55300F}" type="datetimeFigureOut">
              <a:rPr lang="ru-RU"/>
              <a:pPr>
                <a:defRPr/>
              </a:pPr>
              <a:t>11.04.2020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3C31E-C537-48AE-8FE7-AA1797487A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3EA1C765-ACFB-44B3-AA8A-5DB2B56E96F1}" type="datetimeFigureOut">
              <a:rPr lang="ru-RU"/>
              <a:pPr>
                <a:defRPr/>
              </a:pPr>
              <a:t>11.04.2020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E1EC8ED2-F9E4-43EF-86C3-F700253325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C91F9720-76A5-455B-88F4-CDE042ECD3C2}" type="datetimeFigureOut">
              <a:rPr lang="ru-RU"/>
              <a:pPr>
                <a:defRPr/>
              </a:pPr>
              <a:t>11.04.2020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 smtClean="0"/>
            </a:lvl1pPr>
          </a:lstStyle>
          <a:p>
            <a:pPr>
              <a:defRPr/>
            </a:pPr>
            <a:fld id="{A958A9E0-F289-43AF-9F45-C7A4600676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13" Type="http://schemas.openxmlformats.org/officeDocument/2006/relationships/image" Target="../media/image2.jpeg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26C9ECD-EA92-485C-A45E-CBD9DD224FFE}" type="datetimeFigureOut">
              <a:rPr lang="ru-RU"/>
              <a:pPr>
                <a:defRPr/>
              </a:pPr>
              <a:t>11.04.2020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B23661-0813-4F09-BB6B-8347659C7A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07" r:id="rId6"/>
    <p:sldLayoutId id="2147483706" r:id="rId7"/>
    <p:sldLayoutId id="2147483713" r:id="rId8"/>
    <p:sldLayoutId id="2147483714" r:id="rId9"/>
    <p:sldLayoutId id="2147483705" r:id="rId10"/>
    <p:sldLayoutId id="2147483704" r:id="rId11"/>
  </p:sldLayoutIdLst>
  <p:txStyles>
    <p:titleStyle>
      <a:lvl1pPr marL="484188" indent="-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0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4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5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6.jpe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7.jpe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5.jpe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8.jpeg"  /><Relationship Id="rId3" Type="http://schemas.openxmlformats.org/officeDocument/2006/relationships/image" Target="../media/image9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"/>
          <p:cNvSpPr txBox="1"/>
          <p:nvPr/>
        </p:nvSpPr>
        <p:spPr>
          <a:xfrm>
            <a:off x="1331630" y="2430805"/>
            <a:ext cx="6564570" cy="1005815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/>
            </a:pPr>
            <a:r>
              <a:rPr lang="ru-RU" altLang="en-US" sz="6000" b="1">
                <a:solidFill>
                  <a:srgbClr val="ff0000"/>
                </a:solidFill>
              </a:rPr>
              <a:t>детские капризы</a:t>
            </a:r>
            <a:endParaRPr lang="ru-RU" altLang="en-US" sz="6000" b="1">
              <a:solidFill>
                <a:srgbClr val="ff0000"/>
              </a:solidFill>
            </a:endParaRPr>
          </a:p>
        </p:txBody>
      </p:sp>
      <p:sp>
        <p:nvSpPr>
          <p:cNvPr id="44037" name=""/>
          <p:cNvSpPr txBox="1"/>
          <p:nvPr/>
        </p:nvSpPr>
        <p:spPr>
          <a:xfrm>
            <a:off x="1919535" y="4509120"/>
            <a:ext cx="5677604" cy="584850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/>
            </a:pPr>
            <a:r>
              <a:rPr lang="ru-RU" altLang="en-US" sz="3200">
                <a:solidFill>
                  <a:schemeClr val="bg1"/>
                </a:solidFill>
              </a:rPr>
              <a:t>консультация для родителей</a:t>
            </a:r>
            <a:endParaRPr lang="ru-RU" altLang="en-US" sz="320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1916113"/>
            <a:ext cx="8291512" cy="4538662"/>
          </a:xfrm>
        </p:spPr>
        <p:txBody>
          <a:bodyPr>
            <a:normAutofit/>
          </a:bodyPr>
          <a:lstStyle/>
          <a:p>
            <a:pPr marL="64008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marL="64008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за внимание!</a:t>
            </a:r>
            <a:endParaRPr lang="ru-RU" sz="6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603448"/>
            <a:ext cx="8229600" cy="6768752"/>
          </a:xfrm>
        </p:spPr>
        <p:txBody>
          <a:bodyPr>
            <a:normAutofit/>
          </a:bodyPr>
          <a:lstStyle/>
          <a:p>
            <a:pPr marL="63500" indent="0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Каприз 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 фр. –прихоть, причуда) – стремление детей, добиваться чего-то запретного, недостижимого или невозможного в данный момент.</a:t>
            </a:r>
            <a:b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Капризы обычно сопровождаются плачем, криком , топаньем ног, разбрасыванием подвернувшихся под руку игрушек.</a:t>
            </a:r>
            <a:b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endParaRPr lang="ru-RU" sz="3200" dirty="0">
              <a:solidFill>
                <a:srgbClr val="C00000"/>
              </a:solidFill>
            </a:endParaRPr>
          </a:p>
        </p:txBody>
      </p:sp>
      <p:pic>
        <p:nvPicPr>
          <p:cNvPr id="4" name="Picture 2" descr="http://www.psychologos.ru/images/thumb/5/52/Kapriz.jpg/300px-Kapriz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066330"/>
            <a:ext cx="5760640" cy="2573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http://rabotnikdoma.ru/sites/default/files/isterika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797175" y="2636838"/>
            <a:ext cx="6059488" cy="4032250"/>
          </a:xfrm>
        </p:spPr>
      </p:pic>
      <p:sp>
        <p:nvSpPr>
          <p:cNvPr id="15362" name="Прямоугольник 5"/>
          <p:cNvSpPr>
            <a:spLocks noChangeArrowheads="1"/>
          </p:cNvSpPr>
          <p:nvPr/>
        </p:nvSpPr>
        <p:spPr bwMode="auto">
          <a:xfrm>
            <a:off x="179388" y="549275"/>
            <a:ext cx="8640762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 некоторых детей это встречается настолько часто, что взрослые начинают относиться к этому, как к закономерным явлениям дошкольного возраста.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95288" y="2797175"/>
            <a:ext cx="2881312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Однако, считать, что капризы и упрямство обязательно сопутствуют детству, совершенно неправильно.</a:t>
            </a:r>
            <a:endParaRPr lang="ru-RU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68538" y="333375"/>
            <a:ext cx="6696075" cy="6335713"/>
          </a:xfrm>
        </p:spPr>
        <p:txBody>
          <a:bodyPr>
            <a:normAutofit/>
          </a:bodyPr>
          <a:lstStyle/>
          <a:p>
            <a:pPr marL="64008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Да,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действительно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в раннем детстве дети чаще склонны к капризам. У них ярко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выражены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процессы возбуждения: они </a:t>
            </a:r>
            <a:r>
              <a:rPr lang="ru-RU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несдержанны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не могут совладать со своими эмоциями.  Им просто </a:t>
            </a:r>
            <a:r>
              <a:rPr lang="ru-RU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напросто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хватает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мыслительных навыков, чтобы обобщить свои переживания.  Часто капризы и упрямство заменяют ребенку неумение объяснить свое желание, в силу неразвитости речи.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260350"/>
            <a:ext cx="8785225" cy="6481763"/>
          </a:xfrm>
        </p:spPr>
        <p:txBody>
          <a:bodyPr>
            <a:normAutofit fontScale="77500" lnSpcReduction="20000"/>
          </a:bodyPr>
          <a:lstStyle/>
          <a:p>
            <a:pPr marL="64008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Капризы детей  в более старшем возрасте ( часто 2-3 лет , реже  4-5 лет )тоже имеют свои причины. Чаще всего это</a:t>
            </a:r>
            <a: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1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Неудовлетворение естественных потребностей 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(голод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усталость, сонливость);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Ощущение физического дискомфорта ( холодно, жарко, тесная обувь, одежда, неудобная постель);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3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Капризы могут быть предвестниками болезни </a:t>
            </a:r>
            <a:r>
              <a:rPr lang="ru-RU" sz="36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(малыш  </a:t>
            </a:r>
            <a:r>
              <a:rPr lang="ru-RU" sz="3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ощущает физическое недомогание, просит то одно</a:t>
            </a:r>
            <a:r>
              <a:rPr lang="ru-RU" sz="36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3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другое , но ничего не облегчает боль, поэтому плачет и капризничает);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36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Капризы могут быть и в период выздоровления </a:t>
            </a:r>
          </a:p>
          <a:p>
            <a:pPr marL="64008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6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( ребенок за время болезни привыкает </a:t>
            </a:r>
            <a:r>
              <a:rPr lang="ru-RU" sz="36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к  </a:t>
            </a:r>
          </a:p>
          <a:p>
            <a:pPr marL="64008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6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    повышенному </a:t>
            </a:r>
            <a:r>
              <a:rPr lang="ru-RU" sz="36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вниманию и не хочет от этого </a:t>
            </a:r>
            <a:r>
              <a:rPr lang="ru-RU" sz="36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64008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6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    отказываться</a:t>
            </a:r>
            <a:r>
              <a:rPr lang="ru-RU" sz="36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Обилие новых впечатлений или </a:t>
            </a: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их перенасыщение</a:t>
            </a: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50" y="115888"/>
            <a:ext cx="6048375" cy="6742112"/>
          </a:xfrm>
        </p:spPr>
        <p:txBody>
          <a:bodyPr>
            <a:normAutofit/>
          </a:bodyPr>
          <a:lstStyle/>
          <a:p>
            <a:pPr marL="64008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Пример </a:t>
            </a:r>
            <a:r>
              <a:rPr lang="ru-RU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 практики: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008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Сережа часто остается вечером вдвоем с бабушкой. Основное его занятие в это время – смотреть все телевизионные передачи. Только возвращаясь поздно вечером домой родители укладывают его </a:t>
            </a:r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спать.  Мальчик</a:t>
            </a:r>
            <a:r>
              <a:rPr lang="ru-RU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перевозбудившись</a:t>
            </a:r>
            <a:r>
              <a:rPr lang="ru-RU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долго не засыпает, хнычет. Ночью спит неспокойно, утром с трудом встает. В детский сад приходит хмурым, невеселым, ест плохо, капризничает, с детьми ссорится.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8" descr="http://www.prodetey.ru/sites/default/files/article-images/5167/main-5167-79066fee5a3193e8b8164df911622f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8063" y="1557338"/>
            <a:ext cx="2994025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27313" y="333375"/>
            <a:ext cx="6337300" cy="6408738"/>
          </a:xfrm>
        </p:spPr>
        <p:txBody>
          <a:bodyPr>
            <a:normAutofit/>
          </a:bodyPr>
          <a:lstStyle/>
          <a:p>
            <a:pPr marL="64008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Детский ум, воображение нельзя перегружать множеством развлечений. Даже самые приятные впечатления, но в большом количестве, не принесут ребенку тех удовольствий, на которые рассчитывают взрослые. </a:t>
            </a:r>
          </a:p>
          <a:p>
            <a:pPr marL="64008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говоря уже о получении совершенно ненужной информации из телевизионных передач.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260350"/>
            <a:ext cx="8712200" cy="6408738"/>
          </a:xfrm>
        </p:spPr>
        <p:txBody>
          <a:bodyPr>
            <a:normAutofit fontScale="85000" lnSpcReduction="20000"/>
          </a:bodyPr>
          <a:lstStyle/>
          <a:p>
            <a:pPr marL="64008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  все же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самой распространенной причиной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,особенно в среднем возрасте (как у наших детей) и далее в старшем, является</a:t>
            </a:r>
            <a:r>
              <a:rPr lang="ru-RU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неправильное воспитание детей, неправильное поведение родителей.  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008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Капризы могут возникнуть в ответ на слишком потакающие действия взрослых, на их противоречивые  требования .</a:t>
            </a:r>
          </a:p>
          <a:p>
            <a:pPr marL="64008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Если ребенку все разрешают, выполняют все его требования, “только бы он не расстроился, не заплакал”, то последствия такого воспитания – обычная капризность, избалованность, вседозволенность.</a:t>
            </a:r>
          </a:p>
          <a:p>
            <a:pPr marL="64008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Многим мамам не удается ничего придумать в такой сложной  ситуации и они предпочитают уступить, лишь бы он замолчал. Это, конечно вынужденный , но опасный путь. Он ведет к тому, что реакции детей закрепляются и в следующий раз повторится нечто подобное, но с еще большей силой.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0"/>
            <a:ext cx="8640762" cy="3284538"/>
          </a:xfrm>
        </p:spPr>
        <p:txBody>
          <a:bodyPr>
            <a:normAutofit/>
          </a:bodyPr>
          <a:lstStyle/>
          <a:p>
            <a:pPr marL="64008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Мини-итог</a:t>
            </a: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4008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Итак, по мере роста ребенка и развития его сознания капризы и упрямство начинают приобретать преднамеренный характер, становятся привычным способом достижения цели. 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 descr="http://static.eva.ru/eva/120000-130000/121220/channel/2138932274625449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3141663"/>
            <a:ext cx="5029200" cy="332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4" descr="http://img-fotki.yandex.ru/get/5014/111450812.12/0_5b9e3_ab71f684_X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425" y="2589213"/>
            <a:ext cx="2735263" cy="410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 ?><Relationships xmlns="http://schemas.openxmlformats.org/package/2006/relationships"><Relationship Id="rId1" Type="http://schemas.openxmlformats.org/officeDocument/2006/relationships/image" Target="../media/image1.jpeg"  /></Relationships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Microsoft JhengHei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MS Gothic"/>
        <a:font script="Hang" typeface="HY중고딕"/>
        <a:font script="Hans" typeface="幼圆"/>
        <a:font script="Hant" typeface="Microsoft JhengHei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 rotWithShape="1">
          <a:blip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424</ep:Words>
  <ep:PresentationFormat>Экран (4:3)</ep:PresentationFormat>
  <ep:Paragraphs>27</ep:Paragraphs>
  <ep:Slides>10</ep:Slides>
  <ep:Notes>0</ep:Notes>
  <ep:TotalTime>0</ep:TotalTime>
  <ep:HiddenSlides>1</ep:HiddenSlides>
  <ep:MMClips>0</ep:MMClips>
  <ep:HeadingPairs>
    <vt:vector size="4" baseType="variant">
      <vt:variant>
        <vt:lpstr>Тема</vt:lpstr>
      </vt:variant>
      <vt:variant>
        <vt:i4>1</vt:i4>
      </vt:variant>
      <vt:variant>
        <vt:lpstr>Заголовок слайда</vt:lpstr>
      </vt:variant>
      <vt:variant>
        <vt:i4>10</vt:i4>
      </vt:variant>
    </vt:vector>
  </ep:HeadingPairs>
  <ep:TitlesOfParts>
    <vt:vector size="11" baseType="lpstr">
      <vt:lpstr>Яркая</vt:lpstr>
      <vt:lpstr>Слайд 1</vt:lpstr>
      <vt:lpstr>Каприз ( фр. –прихоть, причуда) – стремление детей, добиваться чего-то запретного, недостижимого или невозможного в данный момент.  Капризы обычно сопровождаются плачем, криком , топаньем ног, разбрасыванием подвернувшихся под руку игрушек.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2012-11-18T15:31:10.000</dcterms:created>
  <dc:creator>Home</dc:creator>
  <cp:lastModifiedBy>PC</cp:lastModifiedBy>
  <dcterms:modified xsi:type="dcterms:W3CDTF">2020-04-16T15:24:44.064</dcterms:modified>
  <cp:revision>18</cp:revision>
  <dc:title>Презентация PowerPoint</dc:title>
  <cp:version>0906.0100.01</cp:version>
</cp:coreProperties>
</file>